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259" r:id="rId3"/>
    <p:sldId id="403" r:id="rId4"/>
    <p:sldId id="341" r:id="rId5"/>
    <p:sldId id="411" r:id="rId6"/>
    <p:sldId id="343" r:id="rId7"/>
    <p:sldId id="404" r:id="rId8"/>
    <p:sldId id="426" r:id="rId9"/>
    <p:sldId id="439" r:id="rId10"/>
    <p:sldId id="424" r:id="rId11"/>
    <p:sldId id="440" r:id="rId12"/>
    <p:sldId id="425" r:id="rId13"/>
    <p:sldId id="435" r:id="rId14"/>
    <p:sldId id="448" r:id="rId15"/>
    <p:sldId id="412" r:id="rId16"/>
    <p:sldId id="441" r:id="rId17"/>
    <p:sldId id="428" r:id="rId18"/>
    <p:sldId id="427" r:id="rId19"/>
    <p:sldId id="429" r:id="rId20"/>
    <p:sldId id="430" r:id="rId21"/>
    <p:sldId id="431" r:id="rId22"/>
    <p:sldId id="432" r:id="rId23"/>
    <p:sldId id="433" r:id="rId24"/>
    <p:sldId id="434" r:id="rId25"/>
    <p:sldId id="443" r:id="rId26"/>
    <p:sldId id="446" r:id="rId27"/>
    <p:sldId id="442" r:id="rId28"/>
    <p:sldId id="405" r:id="rId29"/>
    <p:sldId id="396" r:id="rId30"/>
    <p:sldId id="418" r:id="rId31"/>
    <p:sldId id="398" r:id="rId32"/>
    <p:sldId id="417" r:id="rId33"/>
    <p:sldId id="406" r:id="rId34"/>
    <p:sldId id="437" r:id="rId35"/>
    <p:sldId id="438" r:id="rId36"/>
    <p:sldId id="399" r:id="rId37"/>
    <p:sldId id="436" r:id="rId38"/>
    <p:sldId id="444" r:id="rId39"/>
    <p:sldId id="447" r:id="rId40"/>
    <p:sldId id="445" r:id="rId41"/>
    <p:sldId id="402" r:id="rId42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E29"/>
    <a:srgbClr val="005825"/>
    <a:srgbClr val="25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2" autoAdjust="0"/>
    <p:restoredTop sz="92054" autoAdjust="0"/>
  </p:normalViewPr>
  <p:slideViewPr>
    <p:cSldViewPr snapToGrid="0" showGuides="1">
      <p:cViewPr varScale="1">
        <p:scale>
          <a:sx n="78" d="100"/>
          <a:sy n="78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406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1D511-6205-4996-AA07-33BCF47462F6}" type="datetimeFigureOut">
              <a:rPr lang="zh-CN" altLang="en-US" smtClean="0"/>
              <a:pPr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47883-1FB7-4C0A-B933-70BA438CE8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4472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F2FF1-F0C6-4951-A4B0-5726A58F995E}" type="datetimeFigureOut">
              <a:rPr lang="zh-CN" altLang="en-US" smtClean="0"/>
              <a:pPr/>
              <a:t>2017/11/22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6731-635E-4CD3-B759-79E91D8186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136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71832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07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234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50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8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6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15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108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920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056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92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847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63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195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85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464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698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264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778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116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781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50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1583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291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426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609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546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353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402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62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910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34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2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544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37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701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96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7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75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02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1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4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9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3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4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8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3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4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42505" y="6588087"/>
            <a:ext cx="2057400" cy="269913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01241" y="6588087"/>
            <a:ext cx="3086100" cy="269913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380832" y="6629400"/>
            <a:ext cx="2057400" cy="228600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273708" y="659553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/37</a:t>
            </a:r>
            <a:endParaRPr lang="zh-CN" altLang="en-US" sz="1400" b="1" dirty="0">
              <a:solidFill>
                <a:srgbClr val="005825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2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6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4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7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168" y="1"/>
            <a:ext cx="1275644" cy="1275644"/>
          </a:xfrm>
          <a:prstGeom prst="rect">
            <a:avLst/>
          </a:prstGeom>
        </p:spPr>
      </p:pic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直角三角形 89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5"/>
          <p:cNvSpPr txBox="1"/>
          <p:nvPr/>
        </p:nvSpPr>
        <p:spPr>
          <a:xfrm>
            <a:off x="1092139" y="1891110"/>
            <a:ext cx="5104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Predict the use of shared bicycles</a:t>
            </a:r>
            <a:endParaRPr lang="zh-CN" altLang="en-US" sz="32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9900" y="1762126"/>
            <a:ext cx="2324101" cy="1657350"/>
          </a:xfrm>
          <a:prstGeom prst="rect">
            <a:avLst/>
          </a:prstGeom>
        </p:spPr>
      </p:pic>
      <p:cxnSp>
        <p:nvCxnSpPr>
          <p:cNvPr id="127" name="直接连接符 126"/>
          <p:cNvCxnSpPr/>
          <p:nvPr/>
        </p:nvCxnSpPr>
        <p:spPr>
          <a:xfrm>
            <a:off x="1114609" y="3069277"/>
            <a:ext cx="4473696" cy="10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591543" y="3260344"/>
            <a:ext cx="1161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商家煜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郑铠奇</a:t>
            </a:r>
            <a:endParaRPr lang="en-US" altLang="zh-CN" sz="2000" dirty="0" smtClean="0">
              <a:latin typeface="Times New Roman" pitchFamily="18" charset="0"/>
              <a:ea typeface="华文楷体" panose="02010600040101010101" pitchFamily="2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-206542" y="5331647"/>
            <a:ext cx="97226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5E2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Deep Learning Foundation 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F5E2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0" name="灯片编号占位符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960080"/>
      </p:ext>
    </p:extLst>
  </p:cSld>
  <p:clrMapOvr>
    <a:masterClrMapping/>
  </p:clrMapOvr>
  <p:transition advTm="687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8368" y="38712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952082"/>
            <a:ext cx="1989647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Forward pass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57" y="2284362"/>
            <a:ext cx="5157546" cy="28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75878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8368" y="38712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952082"/>
            <a:ext cx="1989647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Forward pass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44" y="1591104"/>
            <a:ext cx="4386096" cy="2476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44504" y="4068024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Fig.3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神经网络示意图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5335" y="4505014"/>
            <a:ext cx="73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zh-CN" altLang="en-US" dirty="0" smtClean="0"/>
              <a:t>这个架构中</a:t>
            </a:r>
            <a:r>
              <a:rPr lang="en-US" altLang="zh-CN" dirty="0" smtClean="0"/>
              <a:t>f(h)</a:t>
            </a:r>
            <a:r>
              <a:rPr lang="zh-CN" altLang="en-US" dirty="0" smtClean="0"/>
              <a:t>称为激活函数，这个函数可以为很多不同的函数，例如如果让</a:t>
            </a:r>
            <a:r>
              <a:rPr lang="en-US" altLang="zh-CN" dirty="0" smtClean="0"/>
              <a:t>f(h) = h</a:t>
            </a:r>
            <a:r>
              <a:rPr lang="zh-CN" altLang="en-US" dirty="0" smtClean="0"/>
              <a:t>。则网络的输出为：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568" y="5277055"/>
            <a:ext cx="1997164" cy="5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97775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29" y="2126454"/>
            <a:ext cx="4420649" cy="2789621"/>
          </a:xfrm>
          <a:prstGeom prst="rect">
            <a:avLst/>
          </a:prstGeom>
        </p:spPr>
      </p:pic>
      <p:sp>
        <p:nvSpPr>
          <p:cNvPr id="13" name="TextBox 30"/>
          <p:cNvSpPr txBox="1"/>
          <p:nvPr/>
        </p:nvSpPr>
        <p:spPr>
          <a:xfrm>
            <a:off x="768277" y="9520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orward pass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8986" y="4796960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Fig.3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sigmoid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函数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08" y="5513062"/>
            <a:ext cx="3330337" cy="9598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18994" y="5257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公式：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31946" y="1750033"/>
                <a:ext cx="3999813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10000"/>
                  </a:lnSpc>
                </a:pP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46" y="1750033"/>
                <a:ext cx="3999813" cy="397032"/>
              </a:xfrm>
              <a:prstGeom prst="rect">
                <a:avLst/>
              </a:prstGeom>
              <a:blipFill rotWithShape="0">
                <a:blip r:embed="rId6"/>
                <a:stretch>
                  <a:fillRect t="-10769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77603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3" name="TextBox 30"/>
          <p:cNvSpPr txBox="1"/>
          <p:nvPr/>
        </p:nvSpPr>
        <p:spPr>
          <a:xfrm>
            <a:off x="768277" y="9520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orward pass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61" y="1593645"/>
            <a:ext cx="7513971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3611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3" name="TextBox 30"/>
          <p:cNvSpPr txBox="1"/>
          <p:nvPr/>
        </p:nvSpPr>
        <p:spPr>
          <a:xfrm>
            <a:off x="768277" y="9520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orward pass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45" y="3043672"/>
            <a:ext cx="4339910" cy="12714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4064" y="1918803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Loss function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92250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23" y="2155723"/>
            <a:ext cx="4736164" cy="26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01370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15" y="4234327"/>
            <a:ext cx="4392367" cy="8309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191" y="35685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其中：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81191" y="174731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Loss function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050" y="2126204"/>
            <a:ext cx="5555054" cy="13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9212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19" y="2051206"/>
            <a:ext cx="6065961" cy="33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975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06" y="2111233"/>
            <a:ext cx="4313294" cy="3276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526" y="2187439"/>
            <a:ext cx="3551228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2471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38" y="1748112"/>
            <a:ext cx="5936494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7817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Outline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Demo of the project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Optimization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of BPNN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748755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855" y="1651993"/>
            <a:ext cx="3272401" cy="19313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768" y="4339983"/>
            <a:ext cx="3162574" cy="131075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4341091" y="3666836"/>
            <a:ext cx="102964" cy="5541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21415" y="37592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通过链式求导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857933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40" y="1916299"/>
            <a:ext cx="646232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53924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371" y="1675494"/>
            <a:ext cx="5631668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6561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2285369"/>
            <a:ext cx="3932261" cy="1127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57" y="4338386"/>
            <a:ext cx="2834886" cy="1592718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4467348" y="3598715"/>
            <a:ext cx="102964" cy="5541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89971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63" y="1815857"/>
            <a:ext cx="7394766" cy="36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52820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07381" y="2019371"/>
                <a:ext cx="6089723" cy="672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/>
                  <a:t>h+1</a:t>
                </a:r>
                <a:r>
                  <a:rPr lang="zh-CN" altLang="en-US" dirty="0" smtClean="0"/>
                  <a:t>层的误差为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zh-CN" dirty="0"/>
                          <m:t>δ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， </a:t>
                </a:r>
                <a:r>
                  <a:rPr lang="en-US" altLang="zh-CN" dirty="0" smtClean="0"/>
                  <a:t>h</a:t>
                </a:r>
                <a:r>
                  <a:rPr lang="zh-CN" altLang="en-US" dirty="0" smtClean="0"/>
                  <a:t>层节点 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 的误差即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h+1</a:t>
                </a:r>
                <a:r>
                  <a:rPr lang="zh-CN" altLang="en-US" dirty="0" smtClean="0"/>
                  <a:t>层误差</a:t>
                </a:r>
                <a:r>
                  <a:rPr lang="zh-CN" altLang="en-US" dirty="0"/>
                  <a:t>乘</a:t>
                </a:r>
                <a:r>
                  <a:rPr lang="zh-CN" altLang="en-US" dirty="0" smtClean="0"/>
                  <a:t>以两层</a:t>
                </a:r>
                <a:r>
                  <a:rPr lang="zh-CN" altLang="en-US" dirty="0"/>
                  <a:t>间的权重</a:t>
                </a:r>
                <a:r>
                  <a:rPr lang="zh-CN" altLang="en-US" dirty="0" smtClean="0"/>
                  <a:t>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81" y="2019371"/>
                <a:ext cx="6089723" cy="672685"/>
              </a:xfrm>
              <a:prstGeom prst="rect">
                <a:avLst/>
              </a:prstGeom>
              <a:blipFill rotWithShape="0">
                <a:blip r:embed="rId4"/>
                <a:stretch>
                  <a:fillRect l="-901" t="-3604" b="-9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142405" y="2794087"/>
                <a:ext cx="3019673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400" dirty="0"/>
                            <m:t>δ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/>
                                <m:t>δ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5" y="2794087"/>
                <a:ext cx="3019673" cy="8943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264" y="4376726"/>
            <a:ext cx="3375953" cy="8611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07381" y="386499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梯度下降与之前相同，只是</a:t>
            </a:r>
            <a:r>
              <a:rPr lang="zh-CN" altLang="en-US" dirty="0" smtClean="0"/>
              <a:t>用当前层的</a:t>
            </a:r>
            <a:r>
              <a:rPr lang="zh-CN" altLang="en-US" dirty="0"/>
              <a:t>误差</a:t>
            </a:r>
          </a:p>
        </p:txBody>
      </p:sp>
    </p:spTree>
    <p:extLst>
      <p:ext uri="{BB962C8B-B14F-4D97-AF65-F5344CB8AC3E}">
        <p14:creationId xmlns:p14="http://schemas.microsoft.com/office/powerpoint/2010/main" val="107368367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63" y="2163144"/>
            <a:ext cx="4399995" cy="41016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8277" y="1568245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= sigmoid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）时：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555885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75242" y="35405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246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Backward pass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99" y="2128581"/>
            <a:ext cx="5789620" cy="32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7192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53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Dataset of the project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Optimization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of BPNN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16953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405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Background of the project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76350" y="1717922"/>
            <a:ext cx="6656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In this project, you'll build your first neural network and use it to predict daily bike rental ridership. 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06" y="2574318"/>
            <a:ext cx="5206767" cy="34462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74364" y="6037303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Subset of the data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8433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209437" y="3959025"/>
            <a:ext cx="2414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Demo of the project 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Optimization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of BPNN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33503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4127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Load and prepare the data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21" y="1878803"/>
            <a:ext cx="5730737" cy="374174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66504" y="5620547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show the dataset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9952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1755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2909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Build the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88883" y="1587204"/>
            <a:ext cx="6676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/>
              <a:t>TODO </a:t>
            </a:r>
            <a:r>
              <a:rPr lang="en-US" altLang="zh-CN" sz="2800" dirty="0" smtClean="0"/>
              <a:t>list: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005" y="2096517"/>
            <a:ext cx="6703413" cy="43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118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358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Training and Validating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25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Dataset of the project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13" y="2407408"/>
            <a:ext cx="5357324" cy="328450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552700" y="2261419"/>
            <a:ext cx="360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562326" y="6066503"/>
            <a:ext cx="367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90452" y="1874205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Forward pass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00284" y="6066503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backward pass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035334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Experimental</a:t>
            </a:r>
            <a:r>
              <a:rPr lang="zh-CN" altLang="en-US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Optimization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of BPNN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62929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358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Training and Validating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7878" y="402132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4. Optimization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53" y="1717922"/>
            <a:ext cx="5903043" cy="4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8912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358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Training and Validating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07325" y="42316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. Optimization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46" y="1593645"/>
            <a:ext cx="6309907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4242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7400" y="4116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4. Optimization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42" y="1768000"/>
            <a:ext cx="6337755" cy="15937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8887" y="1070065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L2</a:t>
            </a:r>
            <a:r>
              <a:rPr lang="zh-CN" altLang="en-US" sz="2800" dirty="0" smtClean="0"/>
              <a:t>正则化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58887" y="340935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不同的激活函数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936782" y="4264706"/>
            <a:ext cx="641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Relu</a:t>
            </a:r>
            <a:endParaRPr lang="en-US" altLang="zh-CN" sz="2000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358887" y="4264706"/>
            <a:ext cx="682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Tanh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292" y="4180648"/>
            <a:ext cx="2707815" cy="2308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42" y="4428362"/>
            <a:ext cx="2682106" cy="17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6143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7400" y="4116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4. Optimization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351" y="286239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多层深度神经网络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276350" y="4894835"/>
            <a:ext cx="177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Mini-batch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276350" y="38786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不同</a:t>
            </a:r>
            <a:r>
              <a:rPr lang="zh-CN" altLang="en-US" sz="2800" dirty="0" smtClean="0"/>
              <a:t>神经网络架构</a:t>
            </a:r>
            <a:endParaRPr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276350" y="183106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数据预处理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2595841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>
          <a:xfrm>
            <a:off x="326923" y="1262308"/>
            <a:ext cx="3478162" cy="86145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任务布置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032" y="2226690"/>
            <a:ext cx="77650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必须实现三层神经网络（输入层，隐藏层，输出层）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必须在给出的优化建议中任意选择一项实现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自己划分验证集（报告里说明是怎么分的）调整参数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在测试集上预测，提交预测结果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4121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>
          <a:xfrm>
            <a:off x="326923" y="1262308"/>
            <a:ext cx="3478162" cy="86145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思考题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032" y="2226690"/>
            <a:ext cx="776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Cambria Math" charset="0"/>
                <a:ea typeface="Cambria Math" charset="0"/>
                <a:cs typeface="Cambria Math" charset="0"/>
              </a:rPr>
              <a:t>尝试说明下其他激活函数的优缺点。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Cambria Math" charset="0"/>
                <a:ea typeface="Cambria Math" charset="0"/>
                <a:cs typeface="Cambria Math" charset="0"/>
              </a:rPr>
              <a:t>有什么方法可以实现传递过程中不激活所有节点？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Cambria Math" charset="0"/>
                <a:ea typeface="Cambria Math" charset="0"/>
                <a:cs typeface="Cambria Math" charset="0"/>
              </a:rPr>
              <a:t>梯度消失和梯度爆炸是什么？可以怎么解决</a:t>
            </a: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？</a:t>
            </a:r>
            <a:endParaRPr kumimoji="1" lang="zh-CN" altLang="en-US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0419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1.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TextBox 29"/>
          <p:cNvSpPr txBox="1"/>
          <p:nvPr/>
        </p:nvSpPr>
        <p:spPr>
          <a:xfrm>
            <a:off x="384372" y="1265205"/>
            <a:ext cx="8420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Back Propagation Neural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Computing </a:t>
            </a:r>
            <a:r>
              <a:rPr lang="en-US" altLang="zh-CN" sz="2000" dirty="0"/>
              <a:t>systems inspired by the biological neural networks that constitute animal brains</a:t>
            </a:r>
            <a:endParaRPr lang="en-US" altLang="zh-CN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30922" y="5790432"/>
            <a:ext cx="428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Fig.1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Figure of Three-layer Neural Network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918" y="2431023"/>
            <a:ext cx="5357324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80707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 txBox="1">
            <a:spLocks/>
          </p:cNvSpPr>
          <p:nvPr/>
        </p:nvSpPr>
        <p:spPr>
          <a:xfrm>
            <a:off x="336755" y="10754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36755" y="2153265"/>
            <a:ext cx="8522110" cy="358877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2017.12.06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测试集结果：</a:t>
            </a:r>
            <a:r>
              <a:rPr kumimoji="1" lang="en-US" altLang="zh-CN" dirty="0" smtClean="0"/>
              <a:t>15******_wangxiaoming.txt</a:t>
            </a:r>
            <a:r>
              <a:rPr kumimoji="1" lang="zh-CN" altLang="en-US" dirty="0" smtClean="0"/>
              <a:t> 每一行对应的是测试样例的标签。</a:t>
            </a:r>
          </a:p>
          <a:p>
            <a:pPr lvl="1"/>
            <a:r>
              <a:rPr kumimoji="1" lang="zh-CN" altLang="en-US" dirty="0" smtClean="0"/>
              <a:t>实验报告：</a:t>
            </a:r>
            <a:r>
              <a:rPr kumimoji="1" lang="en-US" altLang="zh-CN" dirty="0" smtClean="0"/>
              <a:t>15******_wangxiaoming.pdf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代码：</a:t>
            </a:r>
            <a:r>
              <a:rPr kumimoji="1" lang="en-US" altLang="zh-CN" dirty="0" smtClean="0"/>
              <a:t>15******_wangxiaoming.zip</a:t>
            </a:r>
            <a:r>
              <a:rPr kumimoji="1" lang="zh-CN" altLang="en-US" dirty="0" smtClean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 smtClean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53172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6530" y="1655805"/>
            <a:ext cx="3237469" cy="1754145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1154767" y="2781300"/>
            <a:ext cx="3760133" cy="15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直角三角形 82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5"/>
          <p:cNvSpPr txBox="1"/>
          <p:nvPr/>
        </p:nvSpPr>
        <p:spPr>
          <a:xfrm>
            <a:off x="990330" y="1418282"/>
            <a:ext cx="4336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</a:t>
            </a:r>
            <a:endParaRPr lang="zh-CN" altLang="en-US" sz="72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24" y="58993"/>
            <a:ext cx="1275644" cy="1275644"/>
          </a:xfrm>
          <a:prstGeom prst="rect">
            <a:avLst/>
          </a:prstGeom>
        </p:spPr>
      </p:pic>
      <p:sp>
        <p:nvSpPr>
          <p:cNvPr id="80" name="灯片编号占位符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835424"/>
      </p:ext>
    </p:extLst>
  </p:cSld>
  <p:clrMapOvr>
    <a:masterClrMapping/>
  </p:clrMapOvr>
  <p:transition advTm="129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1.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5690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Convolutional Neural Network (CNN)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6098"/>
            <a:ext cx="9144000" cy="21535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15194" y="4192846"/>
            <a:ext cx="374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Fig.3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Convolutional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22206" y="5302071"/>
            <a:ext cx="317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Sensitive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image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6001261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63726" y="402132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1.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68277" y="1045026"/>
            <a:ext cx="5015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华文楷体" panose="02010600040101010101" pitchFamily="2" charset="-122"/>
              </a:rPr>
              <a:t>Recurrent</a:t>
            </a:r>
            <a:r>
              <a:rPr lang="zh-CN" altLang="en-US" sz="2800" b="1" dirty="0" smtClean="0"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ea typeface="华文楷体" panose="02010600040101010101" pitchFamily="2" charset="-122"/>
              </a:rPr>
              <a:t>N</a:t>
            </a:r>
            <a:r>
              <a:rPr lang="en-US" altLang="zh-CN" sz="2800" b="1" dirty="0" smtClean="0">
                <a:ea typeface="华文楷体" panose="02010600040101010101" pitchFamily="2" charset="-122"/>
              </a:rPr>
              <a:t>eural</a:t>
            </a:r>
            <a:r>
              <a:rPr lang="zh-CN" altLang="en-US" sz="2800" b="1" dirty="0" smtClean="0">
                <a:ea typeface="华文楷体" panose="02010600040101010101" pitchFamily="2" charset="-122"/>
              </a:rPr>
              <a:t> </a:t>
            </a:r>
            <a:r>
              <a:rPr lang="en-US" altLang="zh-CN" sz="2800" b="1" dirty="0" smtClean="0">
                <a:ea typeface="华文楷体" panose="02010600040101010101" pitchFamily="2" charset="-122"/>
              </a:rPr>
              <a:t>Network(RNN)</a:t>
            </a:r>
            <a:endParaRPr lang="en-US" altLang="zh-CN" sz="2800" b="1" dirty="0"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39142" y="4337240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Fig.2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Recurrent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0" y="1790846"/>
            <a:ext cx="8714490" cy="2435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52700" y="5424453"/>
            <a:ext cx="391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Sensitive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with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sequential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data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6780707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738542" y="157304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47725" y="21689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5570001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39520" y="225495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97964" y="2321678"/>
            <a:ext cx="157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950551" y="24345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35175" y="30361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223998" y="311747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n-US" altLang="zh-CN" sz="20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of BPNN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77541" y="320560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739520" y="389110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97964" y="3957830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Experimental</a:t>
            </a:r>
            <a:r>
              <a:rPr lang="zh-CN" altLang="en-US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950551" y="407073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35175" y="474252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223998" y="482381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Optimization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7541" y="4911944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6024867" y="16924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345841" y="13753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582351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515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 propagation neural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84" y="2700128"/>
            <a:ext cx="4632348" cy="2594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3729" y="1915302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实验要求：三层神经网络（输入层，隐藏层，输出层）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999793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515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 propagation neural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Theory of BPNN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13" y="2407408"/>
            <a:ext cx="5357324" cy="328450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552700" y="2261419"/>
            <a:ext cx="360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562326" y="6066503"/>
            <a:ext cx="3671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90452" y="1874205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Forward pass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00284" y="6066503"/>
            <a:ext cx="21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backward pass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961881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17107</TotalTime>
  <Words>686</Words>
  <Application>Microsoft Office PowerPoint</Application>
  <PresentationFormat>全屏显示(4:3)</PresentationFormat>
  <Paragraphs>198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华文楷体</vt:lpstr>
      <vt:lpstr>SimSun</vt:lpstr>
      <vt:lpstr>SimSun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姓 汤旭铭</dc:creator>
  <cp:lastModifiedBy>商家煜</cp:lastModifiedBy>
  <cp:revision>1065</cp:revision>
  <dcterms:created xsi:type="dcterms:W3CDTF">2014-07-11T14:26:42Z</dcterms:created>
  <dcterms:modified xsi:type="dcterms:W3CDTF">2017-11-22T12:30:04Z</dcterms:modified>
</cp:coreProperties>
</file>